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140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AD35-1532-46D4-9260-D8A0E5813E6E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C942A-5AA0-4F00-A96E-C9182FBE5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33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C27D7-1EDC-48CB-9DB2-FF45641D1F7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36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5E93-2F6A-4538-B333-E6A5F1F167F8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F8F69-768E-498F-9A6B-30C504C0F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979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5E93-2F6A-4538-B333-E6A5F1F167F8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F8F69-768E-498F-9A6B-30C504C0F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933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5E93-2F6A-4538-B333-E6A5F1F167F8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F8F69-768E-498F-9A6B-30C504C0F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912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5E93-2F6A-4538-B333-E6A5F1F167F8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F8F69-768E-498F-9A6B-30C504C0F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703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5E93-2F6A-4538-B333-E6A5F1F167F8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F8F69-768E-498F-9A6B-30C504C0F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801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5E93-2F6A-4538-B333-E6A5F1F167F8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F8F69-768E-498F-9A6B-30C504C0F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567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5E93-2F6A-4538-B333-E6A5F1F167F8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F8F69-768E-498F-9A6B-30C504C0F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738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5E93-2F6A-4538-B333-E6A5F1F167F8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F8F69-768E-498F-9A6B-30C504C0F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351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5E93-2F6A-4538-B333-E6A5F1F167F8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F8F69-768E-498F-9A6B-30C504C0F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682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5E93-2F6A-4538-B333-E6A5F1F167F8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F8F69-768E-498F-9A6B-30C504C0F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102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5E93-2F6A-4538-B333-E6A5F1F167F8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F8F69-768E-498F-9A6B-30C504C0F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90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25E93-2F6A-4538-B333-E6A5F1F167F8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F8F69-768E-498F-9A6B-30C504C0F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986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" r="11288"/>
          <a:stretch/>
        </p:blipFill>
        <p:spPr>
          <a:xfrm>
            <a:off x="-5" y="-2162"/>
            <a:ext cx="9013193" cy="6860161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5385080" y="-2161"/>
            <a:ext cx="3600400" cy="6858000"/>
          </a:xfrm>
          <a:prstGeom prst="rect">
            <a:avLst/>
          </a:prstGeom>
          <a:solidFill>
            <a:srgbClr val="0097C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056081" y="2575615"/>
            <a:ext cx="41986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BNo2 Light Alternative " pitchFamily="50" charset="0"/>
                <a:cs typeface="Shonar Bangla" panose="020B0502040204020203" pitchFamily="34" charset="0"/>
              </a:rPr>
              <a:t>메이커스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BNo2 Light Alternative " pitchFamily="50" charset="0"/>
                <a:cs typeface="Shonar Bangla" panose="020B0502040204020203" pitchFamily="34" charset="0"/>
              </a:rPr>
              <a:t> 플랫폼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BNo2 Light Alternative " pitchFamily="50" charset="0"/>
              <a:cs typeface="Shonar Bangla" panose="020B0502040204020203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62304" y="2269637"/>
            <a:ext cx="3752391" cy="276999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algn="ctr"/>
            <a:r>
              <a:rPr lang="en-US" altLang="ko-KR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honar Bangla" panose="020B0502040204020203" pitchFamily="34" charset="0"/>
              </a:rPr>
              <a:t>4</a:t>
            </a:r>
            <a:r>
              <a:rPr lang="ko-KR" altLang="en-US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honar Bangla" panose="020B0502040204020203" pitchFamily="34" charset="0"/>
              </a:rPr>
              <a:t>차산업혁명을 위한</a:t>
            </a:r>
            <a:r>
              <a:rPr lang="en-US" altLang="ko-KR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honar Bangla" panose="020B0502040204020203" pitchFamily="34" charset="0"/>
              </a:rPr>
              <a:t> </a:t>
            </a:r>
            <a:r>
              <a:rPr lang="ko-KR" altLang="en-US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honar Bangla" panose="020B0502040204020203" pitchFamily="34" charset="0"/>
              </a:rPr>
              <a:t>인재 육성 플랫폼</a:t>
            </a:r>
            <a:endParaRPr lang="en-US" altLang="ko-KR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Shonar Bangla" panose="020B0502040204020203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55929" y="3146836"/>
            <a:ext cx="18004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honar Bangla" panose="020B0502040204020203" pitchFamily="34" charset="0"/>
              </a:rPr>
              <a:t>Maker’s Platform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550865" y="682259"/>
            <a:ext cx="3268844" cy="615553"/>
          </a:xfrm>
          <a:prstGeom prst="rect">
            <a:avLst/>
          </a:prstGeom>
          <a:noFill/>
        </p:spPr>
        <p:txBody>
          <a:bodyPr wrap="none" tIns="0" bIns="0" anchor="ctr">
            <a:spAutoFit/>
          </a:bodyPr>
          <a:lstStyle/>
          <a:p>
            <a:pPr algn="ctr"/>
            <a:r>
              <a:rPr lang="en-US" altLang="ko-KR" sz="4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Vladimir Script" panose="03050402040407070305" pitchFamily="66" charset="0"/>
                <a:cs typeface="Shonar Bangla" panose="020B0502040204020203" pitchFamily="34" charset="0"/>
              </a:rPr>
              <a:t>Maker’s Platform</a:t>
            </a:r>
            <a:endParaRPr lang="en-US" altLang="ko-KR" sz="4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Vladimir Script" panose="03050402040407070305" pitchFamily="66" charset="0"/>
              <a:cs typeface="Shonar Bangla" panose="020B0502040204020203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758063" y="5553180"/>
            <a:ext cx="851516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/>
            <a:r>
              <a:rPr lang="en-US" altLang="ko-KR" sz="105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ockwell" panose="02060603020205020403" pitchFamily="18" charset="0"/>
                <a:ea typeface="AppleGothic" panose="02000503000000000000" pitchFamily="2" charset="-127"/>
                <a:cs typeface="Shonar Bangla" panose="020B0502040204020203" pitchFamily="34" charset="0"/>
              </a:rPr>
              <a:t>By </a:t>
            </a:r>
            <a:r>
              <a:rPr lang="en-US" altLang="ko-KR" sz="1050" kern="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ockwell" panose="02060603020205020403" pitchFamily="18" charset="0"/>
                <a:ea typeface="AppleGothic" panose="02000503000000000000" pitchFamily="2" charset="-127"/>
                <a:cs typeface="Shonar Bangla" panose="020B0502040204020203" pitchFamily="34" charset="0"/>
              </a:rPr>
              <a:t>Gractor</a:t>
            </a:r>
            <a:endParaRPr lang="en-US" altLang="ko-KR" sz="1050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ockwell" panose="02060603020205020403" pitchFamily="18" charset="0"/>
              <a:ea typeface="AppleGothic" panose="02000503000000000000" pitchFamily="2" charset="-127"/>
              <a:cs typeface="Shonar Bangla" panose="020B0502040204020203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36757" y="6634169"/>
            <a:ext cx="209704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ockwell" panose="02060603020205020403" pitchFamily="18" charset="0"/>
                <a:ea typeface="Rix고딕 B" pitchFamily="18" charset="-127"/>
                <a:cs typeface="Shonar Bangla" panose="020B0502040204020203" pitchFamily="34" charset="0"/>
              </a:rPr>
              <a:t>COPYRIGHT </a:t>
            </a:r>
            <a:r>
              <a:rPr lang="ko-KR" altLang="en-US" sz="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ockwell" panose="02060603020205020403" pitchFamily="18" charset="0"/>
                <a:ea typeface="Rix고딕 B" pitchFamily="18" charset="-127"/>
                <a:cs typeface="Shonar Bangla" panose="020B0502040204020203" pitchFamily="34" charset="0"/>
              </a:rPr>
              <a:t>Ⓒ </a:t>
            </a:r>
            <a:r>
              <a:rPr lang="en-US" altLang="ko-KR" sz="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ockwell" panose="02060603020205020403" pitchFamily="18" charset="0"/>
                <a:ea typeface="Rix고딕 B" pitchFamily="18" charset="-127"/>
                <a:cs typeface="Shonar Bangla" panose="020B0502040204020203" pitchFamily="34" charset="0"/>
              </a:rPr>
              <a:t>ALL RIGHT RESERVED BY </a:t>
            </a:r>
            <a:r>
              <a:rPr lang="en-US" altLang="ko-KR" sz="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ockwell" panose="02060603020205020403" pitchFamily="18" charset="0"/>
                <a:ea typeface="Rix고딕 B" pitchFamily="18" charset="-127"/>
                <a:cs typeface="Shonar Bangla" panose="020B0502040204020203" pitchFamily="34" charset="0"/>
              </a:rPr>
              <a:t>Dreamentry</a:t>
            </a:r>
            <a:endParaRPr lang="ko-KR" altLang="en-US" sz="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ockwell" panose="02060603020205020403" pitchFamily="18" charset="0"/>
              <a:ea typeface="Rix고딕 B" pitchFamily="18" charset="-127"/>
              <a:cs typeface="Shonar Bangla" panose="020B0502040204020203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673112" y="5155031"/>
            <a:ext cx="3024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5225969" y="-2161"/>
            <a:ext cx="318222" cy="6858000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826369" y="-2161"/>
            <a:ext cx="318222" cy="6858000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230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 descr="MoMa DIY에 대한 이미지 검색결과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86" y="3140968"/>
            <a:ext cx="2838607" cy="25586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3351662" y="6096307"/>
            <a:ext cx="3515737" cy="561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DIY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수준을 넘어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창의적인 아이디어발굴과 산업화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6271018" y="6169408"/>
            <a:ext cx="3515737" cy="478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지덕체를 겸비하기 위한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전문화된 복합 교육 서비스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4" y="3140974"/>
            <a:ext cx="3174085" cy="25556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25886" y="6135171"/>
            <a:ext cx="3515737" cy="52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학생과 교사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학생과 학생 간의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상호 작용을 통한 교육 서비스 제공 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106" name="Picture 10" descr="global education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041" y="3143979"/>
            <a:ext cx="2827480" cy="25526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제목 1"/>
          <p:cNvSpPr txBox="1">
            <a:spLocks/>
          </p:cNvSpPr>
          <p:nvPr/>
        </p:nvSpPr>
        <p:spPr>
          <a:xfrm>
            <a:off x="52609" y="5761393"/>
            <a:ext cx="2617936" cy="47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사람과 사물의 연결 네트워크</a:t>
            </a: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3316527" y="5772525"/>
            <a:ext cx="2617936" cy="47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기반의 제조 환경</a:t>
            </a: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6281061" y="5775471"/>
            <a:ext cx="3102539" cy="47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글로벌 인재들의 토론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전시의 장</a:t>
            </a:r>
          </a:p>
        </p:txBody>
      </p:sp>
      <p:sp>
        <p:nvSpPr>
          <p:cNvPr id="25" name="사각형: 둥근 모서리 24"/>
          <p:cNvSpPr/>
          <p:nvPr/>
        </p:nvSpPr>
        <p:spPr>
          <a:xfrm>
            <a:off x="75570" y="2508297"/>
            <a:ext cx="3168219" cy="478280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IoT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ICT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 환경</a:t>
            </a:r>
          </a:p>
        </p:txBody>
      </p:sp>
      <p:sp>
        <p:nvSpPr>
          <p:cNvPr id="26" name="사각형: 둥근 모서리 25"/>
          <p:cNvSpPr/>
          <p:nvPr/>
        </p:nvSpPr>
        <p:spPr>
          <a:xfrm>
            <a:off x="3272189" y="2508297"/>
            <a:ext cx="2877339" cy="478280"/>
          </a:xfrm>
          <a:prstGeom prst="roundRect">
            <a:avLst/>
          </a:prstGeom>
          <a:solidFill>
            <a:srgbClr val="92D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메이커스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플랫폼</a:t>
            </a:r>
          </a:p>
        </p:txBody>
      </p:sp>
      <p:sp>
        <p:nvSpPr>
          <p:cNvPr id="27" name="사각형: 둥근 모서리 26"/>
          <p:cNvSpPr/>
          <p:nvPr/>
        </p:nvSpPr>
        <p:spPr>
          <a:xfrm>
            <a:off x="6203040" y="2511442"/>
            <a:ext cx="2827480" cy="475139"/>
          </a:xfrm>
          <a:prstGeom prst="roundRect">
            <a:avLst/>
          </a:prstGeom>
          <a:solidFill>
            <a:srgbClr val="E46C0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교류와 협력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873698" y="1061972"/>
            <a:ext cx="54663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spc="-15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2400" spc="-15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산업 혁명을 위한 미래형 인재를 위한 </a:t>
            </a:r>
            <a:endParaRPr lang="en-US" altLang="ko-KR" sz="2400" spc="-15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spc="-15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최고의 플랫폼을 통해</a:t>
            </a:r>
            <a:r>
              <a:rPr lang="en-US" altLang="ko-KR" sz="2400" spc="-15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400" b="1" spc="-15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글로벌의 중심 </a:t>
            </a:r>
            <a:r>
              <a:rPr lang="ko-KR" altLang="en-US" sz="2400" b="1" spc="-15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됩니다</a:t>
            </a:r>
            <a:r>
              <a:rPr lang="en-US" altLang="ko-KR" sz="2400" b="1" spc="-15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400" b="1" spc="-15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724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-1045" r="25234"/>
          <a:stretch/>
        </p:blipFill>
        <p:spPr>
          <a:xfrm>
            <a:off x="5105192" y="1611758"/>
            <a:ext cx="3963857" cy="2497285"/>
          </a:xfrm>
          <a:prstGeom prst="flowChartAlternateProcess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6"/>
          <a:stretch/>
        </p:blipFill>
        <p:spPr>
          <a:xfrm>
            <a:off x="250827" y="1673567"/>
            <a:ext cx="4386367" cy="2415791"/>
          </a:xfrm>
          <a:prstGeom prst="flowChartAlternateProcess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44" y="4222414"/>
            <a:ext cx="4288792" cy="2412447"/>
          </a:xfrm>
          <a:prstGeom prst="flowChartAlternateProcess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3" name="사각형: 둥근 모서리 12"/>
          <p:cNvSpPr/>
          <p:nvPr/>
        </p:nvSpPr>
        <p:spPr>
          <a:xfrm>
            <a:off x="1314135" y="2635268"/>
            <a:ext cx="2236327" cy="655079"/>
          </a:xfrm>
          <a:prstGeom prst="roundRect">
            <a:avLst/>
          </a:prstGeom>
          <a:solidFill>
            <a:srgbClr val="00B0F0">
              <a:alpha val="63137"/>
            </a:srgbClr>
          </a:solidFill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IoT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플랫폼을 통한 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환경 제공</a:t>
            </a:r>
          </a:p>
        </p:txBody>
      </p:sp>
      <p:sp>
        <p:nvSpPr>
          <p:cNvPr id="14" name="사각형: 둥근 모서리 13"/>
          <p:cNvSpPr/>
          <p:nvPr/>
        </p:nvSpPr>
        <p:spPr>
          <a:xfrm>
            <a:off x="4533215" y="5958486"/>
            <a:ext cx="2236327" cy="613411"/>
          </a:xfrm>
          <a:prstGeom prst="roundRect">
            <a:avLst/>
          </a:prstGeom>
          <a:solidFill>
            <a:srgbClr val="FFC000">
              <a:alpha val="58039"/>
            </a:srgbClr>
          </a:solidFill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메이커스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키트를 통한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놀이식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교육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사각형: 둥근 모서리 14"/>
          <p:cNvSpPr/>
          <p:nvPr/>
        </p:nvSpPr>
        <p:spPr>
          <a:xfrm>
            <a:off x="6229623" y="2698876"/>
            <a:ext cx="2036985" cy="606872"/>
          </a:xfrm>
          <a:prstGeom prst="roundRect">
            <a:avLst/>
          </a:prstGeom>
          <a:solidFill>
            <a:srgbClr val="92D050">
              <a:alpha val="61961"/>
            </a:srgbClr>
          </a:solidFill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Edu SNS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통한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노하우 공유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4206" y="482405"/>
            <a:ext cx="31500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메이커스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플랫폼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화살표: 오른쪽 16"/>
          <p:cNvSpPr/>
          <p:nvPr/>
        </p:nvSpPr>
        <p:spPr>
          <a:xfrm rot="3025967">
            <a:off x="1634015" y="4708115"/>
            <a:ext cx="704033" cy="57606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오른쪽 17"/>
          <p:cNvSpPr/>
          <p:nvPr/>
        </p:nvSpPr>
        <p:spPr>
          <a:xfrm rot="18984745">
            <a:off x="7048586" y="4765939"/>
            <a:ext cx="633612" cy="57606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오른쪽 18"/>
          <p:cNvSpPr/>
          <p:nvPr/>
        </p:nvSpPr>
        <p:spPr>
          <a:xfrm rot="10800000">
            <a:off x="4363255" y="2592440"/>
            <a:ext cx="633612" cy="57606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94206" y="981621"/>
            <a:ext cx="7071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15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메이커스들을</a:t>
            </a:r>
            <a:r>
              <a:rPr lang="ko-KR" altLang="en-US" spc="-15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양성하기 위한 개발 환경 제공과  노하우 공유를 위한 온라인 플랫폼 제공</a:t>
            </a:r>
          </a:p>
        </p:txBody>
      </p:sp>
    </p:spTree>
    <p:extLst>
      <p:ext uri="{BB962C8B-B14F-4D97-AF65-F5344CB8AC3E}">
        <p14:creationId xmlns:p14="http://schemas.microsoft.com/office/powerpoint/2010/main" val="4023258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-36947"/>
            <a:ext cx="9906000" cy="6894947"/>
          </a:xfrm>
        </p:spPr>
      </p:pic>
      <p:sp>
        <p:nvSpPr>
          <p:cNvPr id="5" name="직사각형 4"/>
          <p:cNvSpPr/>
          <p:nvPr/>
        </p:nvSpPr>
        <p:spPr>
          <a:xfrm>
            <a:off x="587784" y="2879262"/>
            <a:ext cx="7977336" cy="972487"/>
          </a:xfrm>
          <a:prstGeom prst="rect">
            <a:avLst/>
          </a:prstGeom>
          <a:solidFill>
            <a:srgbClr val="404040">
              <a:alpha val="36863"/>
            </a:srgb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4587" tIns="57295" rIns="114587" bIns="57295" rtlCol="0" anchor="ctr"/>
          <a:lstStyle/>
          <a:p>
            <a:pPr algn="ctr"/>
            <a:r>
              <a:rPr lang="en-US" altLang="ko-KR" sz="3600" b="1" dirty="0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Play, Enjoy and Create</a:t>
            </a: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놀고</a:t>
            </a:r>
            <a:r>
              <a:rPr lang="en-US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즐기면서 창조하는</a:t>
            </a:r>
            <a:r>
              <a:rPr lang="en-US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배움의 새로운 방법</a:t>
            </a:r>
          </a:p>
        </p:txBody>
      </p:sp>
    </p:spTree>
    <p:extLst>
      <p:ext uri="{BB962C8B-B14F-4D97-AF65-F5344CB8AC3E}">
        <p14:creationId xmlns:p14="http://schemas.microsoft.com/office/powerpoint/2010/main" val="3750935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14928" y="1825625"/>
            <a:ext cx="6518053" cy="4351338"/>
          </a:xfrm>
        </p:spPr>
      </p:pic>
      <p:sp>
        <p:nvSpPr>
          <p:cNvPr id="5" name="직사각형 4"/>
          <p:cNvSpPr/>
          <p:nvPr/>
        </p:nvSpPr>
        <p:spPr>
          <a:xfrm>
            <a:off x="245572" y="913537"/>
            <a:ext cx="6808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15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콘텐츠를 만들 수 있는 수단 을 제공하고 놀이를 통해</a:t>
            </a:r>
            <a:r>
              <a:rPr lang="en-US" altLang="ko-KR" spc="-15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</a:t>
            </a:r>
            <a:r>
              <a:rPr lang="en-US" altLang="ko-KR" spc="-15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제작</a:t>
            </a:r>
            <a:r>
              <a:rPr lang="en-US" altLang="ko-KR" spc="-15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예술</a:t>
            </a:r>
            <a:r>
              <a:rPr lang="en-US" altLang="ko-KR" spc="-15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,</a:t>
            </a:r>
            <a:r>
              <a:rPr lang="ko-KR" altLang="en-US" spc="-15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웹툰 등</a:t>
            </a:r>
            <a:endParaRPr lang="en-US" altLang="ko-KR" spc="-15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pc="-15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다양한 콘텐츠 창작 활동 지원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t="4490" r="10986"/>
          <a:stretch/>
        </p:blipFill>
        <p:spPr>
          <a:xfrm>
            <a:off x="264060" y="1825625"/>
            <a:ext cx="5232603" cy="43513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170944" y="464283"/>
            <a:ext cx="22840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박스 </a:t>
            </a:r>
            <a:endParaRPr lang="en-US" altLang="ko-KR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444209" y="6334903"/>
            <a:ext cx="2156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333333"/>
                </a:solidFill>
                <a:latin typeface="Roboto"/>
              </a:rPr>
              <a:t>Idea box by Philip </a:t>
            </a:r>
            <a:r>
              <a:rPr lang="en-US" altLang="ko-KR" sz="1400" dirty="0" err="1">
                <a:solidFill>
                  <a:srgbClr val="333333"/>
                </a:solidFill>
                <a:latin typeface="Roboto"/>
              </a:rPr>
              <a:t>Starck</a:t>
            </a:r>
            <a:endParaRPr lang="ko-KR" altLang="en-US" sz="1400" dirty="0">
              <a:latin typeface="Roboto"/>
            </a:endParaRPr>
          </a:p>
        </p:txBody>
      </p:sp>
      <p:sp>
        <p:nvSpPr>
          <p:cNvPr id="9" name="사각형: 둥근 모서리 8"/>
          <p:cNvSpPr/>
          <p:nvPr/>
        </p:nvSpPr>
        <p:spPr>
          <a:xfrm>
            <a:off x="1027971" y="3717032"/>
            <a:ext cx="3816424" cy="792088"/>
          </a:xfrm>
          <a:prstGeom prst="roundRect">
            <a:avLst/>
          </a:prstGeom>
          <a:solidFill>
            <a:srgbClr val="FF0000">
              <a:alpha val="49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디지털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플랫폼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전자북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 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컨텐츠 창작 툴 제공</a:t>
            </a:r>
          </a:p>
        </p:txBody>
      </p:sp>
      <p:sp>
        <p:nvSpPr>
          <p:cNvPr id="10" name="사각형: 둥근 모서리 9"/>
          <p:cNvSpPr/>
          <p:nvPr/>
        </p:nvSpPr>
        <p:spPr>
          <a:xfrm>
            <a:off x="5571337" y="3717033"/>
            <a:ext cx="2880320" cy="792088"/>
          </a:xfrm>
          <a:prstGeom prst="roundRect">
            <a:avLst/>
          </a:prstGeom>
          <a:solidFill>
            <a:srgbClr val="00B0F0">
              <a:alpha val="49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그대로 교실이 되어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학습할 공간구성</a:t>
            </a:r>
          </a:p>
        </p:txBody>
      </p:sp>
    </p:spTree>
    <p:extLst>
      <p:ext uri="{BB962C8B-B14F-4D97-AF65-F5344CB8AC3E}">
        <p14:creationId xmlns:p14="http://schemas.microsoft.com/office/powerpoint/2010/main" val="3946007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1" y="1885362"/>
            <a:ext cx="3011387" cy="1815435"/>
          </a:xfrm>
          <a:prstGeom prst="flowChartAlternateProcess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1" y="3948194"/>
            <a:ext cx="3053772" cy="2290329"/>
          </a:xfrm>
          <a:prstGeom prst="flowChartAlternateProcess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80856" y="979519"/>
            <a:ext cx="87129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spc="-15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공간 전시와 다양한 체험 활동을 통한 </a:t>
            </a:r>
            <a:r>
              <a:rPr lang="ko-KR" altLang="en-US" sz="2000" spc="-15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체험식</a:t>
            </a:r>
            <a:r>
              <a:rPr lang="ko-KR" altLang="en-US" sz="2000" spc="-15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spc="-15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2000" spc="-15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참여식</a:t>
            </a:r>
            <a:r>
              <a:rPr lang="ko-KR" altLang="en-US" sz="2000" spc="-15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교육</a:t>
            </a:r>
            <a:endParaRPr lang="en-US" altLang="ko-KR" sz="2000" spc="-15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103" y="3862256"/>
            <a:ext cx="4170049" cy="238899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600" y="1901894"/>
            <a:ext cx="4418555" cy="1822653"/>
          </a:xfrm>
          <a:prstGeom prst="flowChartAlternateProcess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80856" y="585069"/>
            <a:ext cx="3749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체험형 교육과 자발적인 참여 </a:t>
            </a:r>
            <a:endParaRPr lang="ko-KR" altLang="en-US" sz="2400" dirty="0"/>
          </a:p>
        </p:txBody>
      </p:sp>
      <p:sp>
        <p:nvSpPr>
          <p:cNvPr id="15" name="사각형: 둥근 모서리 14"/>
          <p:cNvSpPr/>
          <p:nvPr/>
        </p:nvSpPr>
        <p:spPr>
          <a:xfrm>
            <a:off x="1248349" y="2578020"/>
            <a:ext cx="1955548" cy="488893"/>
          </a:xfrm>
          <a:prstGeom prst="roundRect">
            <a:avLst/>
          </a:prstGeom>
          <a:solidFill>
            <a:srgbClr val="00B0F0">
              <a:alpha val="63137"/>
            </a:srgbClr>
          </a:solidFill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증강현실 전시</a:t>
            </a:r>
            <a:endParaRPr lang="ko-KR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5173633" y="2578016"/>
            <a:ext cx="2036985" cy="564159"/>
          </a:xfrm>
          <a:prstGeom prst="roundRect">
            <a:avLst/>
          </a:prstGeom>
          <a:solidFill>
            <a:srgbClr val="92D050">
              <a:alpha val="61961"/>
            </a:srgbClr>
          </a:solidFill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뉴미디어 참여교육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1248349" y="4859636"/>
            <a:ext cx="1955548" cy="481076"/>
          </a:xfrm>
          <a:prstGeom prst="roundRect">
            <a:avLst/>
          </a:prstGeom>
          <a:solidFill>
            <a:srgbClr val="FFC000">
              <a:alpha val="58039"/>
            </a:srgbClr>
          </a:solidFill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가상현실 체험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사각형: 둥근 모서리 17"/>
          <p:cNvSpPr/>
          <p:nvPr/>
        </p:nvSpPr>
        <p:spPr>
          <a:xfrm>
            <a:off x="5222789" y="4894872"/>
            <a:ext cx="1955548" cy="481076"/>
          </a:xfrm>
          <a:prstGeom prst="roundRect">
            <a:avLst/>
          </a:prstGeom>
          <a:solidFill>
            <a:srgbClr val="7030A0">
              <a:alpha val="58039"/>
            </a:srgbClr>
          </a:solidFill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 체험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참여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644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93" b="14936"/>
          <a:stretch/>
        </p:blipFill>
        <p:spPr bwMode="auto">
          <a:xfrm>
            <a:off x="301275" y="2194868"/>
            <a:ext cx="2691000" cy="31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61748" y="930949"/>
            <a:ext cx="7632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형태의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콜라보레이션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연계를 통한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인큐베이팅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1748" y="510683"/>
            <a:ext cx="25740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캠퍼스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0833" y="5379765"/>
            <a:ext cx="22447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메이커스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플랫폼을 통한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메이커스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양성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41366" y="5376417"/>
            <a:ext cx="5040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사업화를 위한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인적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물적 네트워크 형성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824" y="2225519"/>
            <a:ext cx="5398415" cy="3034147"/>
          </a:xfrm>
          <a:prstGeom prst="rect">
            <a:avLst/>
          </a:prstGeom>
        </p:spPr>
      </p:pic>
      <p:sp>
        <p:nvSpPr>
          <p:cNvPr id="2" name="이등변 삼각형 1"/>
          <p:cNvSpPr/>
          <p:nvPr/>
        </p:nvSpPr>
        <p:spPr>
          <a:xfrm rot="5400000">
            <a:off x="2934909" y="3762813"/>
            <a:ext cx="667276" cy="22735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/>
          <p:cNvSpPr/>
          <p:nvPr/>
        </p:nvSpPr>
        <p:spPr>
          <a:xfrm>
            <a:off x="739883" y="3566997"/>
            <a:ext cx="1955548" cy="488893"/>
          </a:xfrm>
          <a:prstGeom prst="roundRect">
            <a:avLst/>
          </a:prstGeom>
          <a:solidFill>
            <a:srgbClr val="00B0F0">
              <a:alpha val="63137"/>
            </a:srgbClr>
          </a:solidFill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메이커스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랩</a:t>
            </a:r>
          </a:p>
        </p:txBody>
      </p:sp>
      <p:sp>
        <p:nvSpPr>
          <p:cNvPr id="20" name="사각형: 둥근 모서리 19"/>
          <p:cNvSpPr/>
          <p:nvPr/>
        </p:nvSpPr>
        <p:spPr>
          <a:xfrm>
            <a:off x="5225537" y="3566993"/>
            <a:ext cx="2036985" cy="564159"/>
          </a:xfrm>
          <a:prstGeom prst="roundRect">
            <a:avLst/>
          </a:prstGeom>
          <a:solidFill>
            <a:srgbClr val="92D050">
              <a:alpha val="61961"/>
            </a:srgbClr>
          </a:solidFill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캠퍼스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6734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237</Words>
  <Application>Microsoft Office PowerPoint</Application>
  <PresentationFormat>화면 슬라이드 쇼(4:3)</PresentationFormat>
  <Paragraphs>53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20" baseType="lpstr">
      <vt:lpstr>AppleGothic</vt:lpstr>
      <vt:lpstr>RBNo2 Light Alternative </vt:lpstr>
      <vt:lpstr>Rix고딕 B</vt:lpstr>
      <vt:lpstr>Roboto</vt:lpstr>
      <vt:lpstr>Arial</vt:lpstr>
      <vt:lpstr>Calibri</vt:lpstr>
      <vt:lpstr>Calibri Light</vt:lpstr>
      <vt:lpstr>Rockwell</vt:lpstr>
      <vt:lpstr>Shonar Bangla</vt:lpstr>
      <vt:lpstr>Vladimir Script</vt:lpstr>
      <vt:lpstr>나눔바른고딕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info</dc:creator>
  <cp:lastModifiedBy>info</cp:lastModifiedBy>
  <cp:revision>2</cp:revision>
  <dcterms:created xsi:type="dcterms:W3CDTF">2017-02-28T06:39:36Z</dcterms:created>
  <dcterms:modified xsi:type="dcterms:W3CDTF">2017-02-28T06:49:28Z</dcterms:modified>
</cp:coreProperties>
</file>